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7" r:id="rId2"/>
    <p:sldId id="269" r:id="rId3"/>
    <p:sldId id="258" r:id="rId4"/>
    <p:sldId id="259" r:id="rId5"/>
    <p:sldId id="270" r:id="rId6"/>
    <p:sldId id="271" r:id="rId7"/>
    <p:sldId id="260" r:id="rId8"/>
    <p:sldId id="262" r:id="rId9"/>
    <p:sldId id="263" r:id="rId10"/>
    <p:sldId id="264" r:id="rId11"/>
    <p:sldId id="268" r:id="rId12"/>
    <p:sldId id="27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6684D9-C571-4282-9AE4-20729D14F16B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044A15-64DE-4030-9EA3-1963993DA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650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0E2E-3FC0-4D2D-8A43-D3E5D2FB5659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AEC44-AC74-4AE7-9464-035AB3FB4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5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0E2E-3FC0-4D2D-8A43-D3E5D2FB5659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AEC44-AC74-4AE7-9464-035AB3FB4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21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0E2E-3FC0-4D2D-8A43-D3E5D2FB5659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AEC44-AC74-4AE7-9464-035AB3FB4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092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0E2E-3FC0-4D2D-8A43-D3E5D2FB5659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AEC44-AC74-4AE7-9464-035AB3FB4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503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0E2E-3FC0-4D2D-8A43-D3E5D2FB5659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AEC44-AC74-4AE7-9464-035AB3FB4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013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0E2E-3FC0-4D2D-8A43-D3E5D2FB5659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AEC44-AC74-4AE7-9464-035AB3FB4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93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0E2E-3FC0-4D2D-8A43-D3E5D2FB5659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AEC44-AC74-4AE7-9464-035AB3FB4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757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0E2E-3FC0-4D2D-8A43-D3E5D2FB5659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AEC44-AC74-4AE7-9464-035AB3FB4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120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0E2E-3FC0-4D2D-8A43-D3E5D2FB5659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AEC44-AC74-4AE7-9464-035AB3FB4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1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0E2E-3FC0-4D2D-8A43-D3E5D2FB5659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AEC44-AC74-4AE7-9464-035AB3FB4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98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0E2E-3FC0-4D2D-8A43-D3E5D2FB5659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AEC44-AC74-4AE7-9464-035AB3FB4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60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50E2E-3FC0-4D2D-8A43-D3E5D2FB5659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AEC44-AC74-4AE7-9464-035AB3FB4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100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://api.ning.com/files/JPaF70*l6v5domy7oYSeloEoqB8zMcslBI*eF4k2ScDhlUFEXjOZ3ZgP5Ar0e9KJHYe1tYhgUes1OaCcASQFX*QukOFGRWaM/Kaaba.png" TargetMode="Externa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.bin"/><Relationship Id="rId4" Type="http://schemas.openxmlformats.org/officeDocument/2006/relationships/hyperlink" Target="http://ali-ameer.tripod.com/images/islam/mecca-kaaba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Origins of Islam</a:t>
            </a:r>
            <a:br>
              <a:rPr lang="en-US" dirty="0" smtClean="0"/>
            </a:br>
            <a:r>
              <a:rPr lang="en-US" dirty="0" smtClean="0"/>
              <a:t>Storyboard Directions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Name </a:t>
            </a:r>
          </a:p>
          <a:p>
            <a:pPr eaLnBrk="1" hangingPunct="1"/>
            <a:r>
              <a:rPr lang="en-US" dirty="0" smtClean="0"/>
              <a:t>Date </a:t>
            </a:r>
          </a:p>
          <a:p>
            <a:pPr eaLnBrk="1" hangingPunct="1"/>
            <a:r>
              <a:rPr lang="en-US" dirty="0" smtClean="0"/>
              <a:t>Period</a:t>
            </a:r>
          </a:p>
        </p:txBody>
      </p:sp>
    </p:spTree>
    <p:extLst>
      <p:ext uri="{BB962C8B-B14F-4D97-AF65-F5344CB8AC3E}">
        <p14:creationId xmlns:p14="http://schemas.microsoft.com/office/powerpoint/2010/main" val="294106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Slide </a:t>
            </a:r>
            <a:r>
              <a:rPr lang="en-US" dirty="0" smtClean="0"/>
              <a:t>#11</a:t>
            </a:r>
            <a:endParaRPr lang="en-US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          </a:t>
            </a:r>
            <a:r>
              <a:rPr lang="en-US" sz="2800" b="1" u="sng" dirty="0" smtClean="0"/>
              <a:t>The Hajj or</a:t>
            </a:r>
            <a:r>
              <a:rPr lang="en-US" sz="2800" dirty="0" smtClean="0"/>
              <a:t> </a:t>
            </a:r>
            <a:r>
              <a:rPr lang="en-US" sz="2800" b="1" u="sng" dirty="0" smtClean="0"/>
              <a:t>Pilgrimage, pg. 62; 86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b="1" u="sng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i="1" dirty="0" smtClean="0"/>
              <a:t>Write and find s picture about:</a:t>
            </a:r>
          </a:p>
          <a:p>
            <a:pPr eaLnBrk="1" hangingPunct="1">
              <a:lnSpc>
                <a:spcPct val="90000"/>
              </a:lnSpc>
              <a:buFont typeface="Wingdings" pitchFamily="-108" charset="2"/>
              <a:buChar char="§"/>
            </a:pPr>
            <a:r>
              <a:rPr lang="en-US" sz="2800" b="1" dirty="0" smtClean="0"/>
              <a:t>Muslim pilgrims who travel to Mecca to the Grand Mosque in Mecca once in their life time to pray and worship Allah</a:t>
            </a:r>
          </a:p>
          <a:p>
            <a:pPr eaLnBrk="1" hangingPunct="1">
              <a:lnSpc>
                <a:spcPct val="90000"/>
              </a:lnSpc>
              <a:buFont typeface="Wingdings" pitchFamily="-108" charset="2"/>
              <a:buChar char="§"/>
            </a:pPr>
            <a:r>
              <a:rPr lang="en-US" sz="2800" b="1" dirty="0" smtClean="0"/>
              <a:t>Find a picture of Saudi Arabia, Mecca</a:t>
            </a:r>
          </a:p>
          <a:p>
            <a:pPr eaLnBrk="1" hangingPunct="1">
              <a:lnSpc>
                <a:spcPct val="90000"/>
              </a:lnSpc>
              <a:buFont typeface="Wingdings" pitchFamily="-108" charset="2"/>
              <a:buChar char="§"/>
            </a:pPr>
            <a:r>
              <a:rPr lang="en-US" sz="2800" b="1" dirty="0" smtClean="0"/>
              <a:t>Explain what they do on their Hajj</a:t>
            </a:r>
          </a:p>
          <a:p>
            <a:pPr lvl="1">
              <a:lnSpc>
                <a:spcPct val="90000"/>
              </a:lnSpc>
              <a:buFont typeface="Wingdings" pitchFamily="-108" charset="2"/>
              <a:buChar char="§"/>
            </a:pPr>
            <a:r>
              <a:rPr lang="en-US" sz="2400" b="1" dirty="0" smtClean="0"/>
              <a:t>Ex: They wear all white, they wash before they pray</a:t>
            </a:r>
          </a:p>
        </p:txBody>
      </p:sp>
    </p:spTree>
    <p:extLst>
      <p:ext uri="{BB962C8B-B14F-4D97-AF65-F5344CB8AC3E}">
        <p14:creationId xmlns:p14="http://schemas.microsoft.com/office/powerpoint/2010/main" val="2905594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Slide #</a:t>
            </a:r>
            <a:r>
              <a:rPr lang="en-US" dirty="0" smtClean="0"/>
              <a:t>12</a:t>
            </a:r>
            <a:endParaRPr lang="en-US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7772400" cy="4114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                          </a:t>
            </a:r>
            <a:r>
              <a:rPr lang="en-US" sz="2800" b="1" u="sng" smtClean="0"/>
              <a:t>Fatimah, pg. 65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i="1" smtClean="0"/>
              <a:t>Draw and color pictures about her</a:t>
            </a:r>
          </a:p>
          <a:p>
            <a:pPr eaLnBrk="1" hangingPunct="1">
              <a:lnSpc>
                <a:spcPct val="90000"/>
              </a:lnSpc>
              <a:buFont typeface="Wingdings" pitchFamily="-108" charset="2"/>
              <a:buChar char="§"/>
            </a:pPr>
            <a:endParaRPr lang="en-US" sz="2800" b="1" i="1" smtClean="0"/>
          </a:p>
          <a:p>
            <a:pPr eaLnBrk="1" hangingPunct="1">
              <a:lnSpc>
                <a:spcPct val="90000"/>
              </a:lnSpc>
              <a:buFont typeface="Wingdings" pitchFamily="-108" charset="2"/>
              <a:buChar char="§"/>
            </a:pPr>
            <a:r>
              <a:rPr lang="en-US" sz="2800" smtClean="0"/>
              <a:t>Whose daughter was she</a:t>
            </a:r>
          </a:p>
          <a:p>
            <a:pPr eaLnBrk="1" hangingPunct="1">
              <a:lnSpc>
                <a:spcPct val="90000"/>
              </a:lnSpc>
              <a:buFont typeface="Wingdings" pitchFamily="-108" charset="2"/>
              <a:buChar char="§"/>
            </a:pPr>
            <a:r>
              <a:rPr lang="en-US" sz="2800" smtClean="0"/>
              <a:t>Why was she important</a:t>
            </a:r>
          </a:p>
          <a:p>
            <a:pPr eaLnBrk="1" hangingPunct="1">
              <a:lnSpc>
                <a:spcPct val="90000"/>
              </a:lnSpc>
              <a:buFont typeface="Wingdings" pitchFamily="-108" charset="2"/>
              <a:buChar char="§"/>
            </a:pPr>
            <a:r>
              <a:rPr lang="en-US" sz="2800" smtClean="0"/>
              <a:t>Did she do anything important</a:t>
            </a:r>
          </a:p>
          <a:p>
            <a:pPr eaLnBrk="1" hangingPunct="1">
              <a:lnSpc>
                <a:spcPct val="90000"/>
              </a:lnSpc>
              <a:buFont typeface="Wingdings" pitchFamily="-108" charset="2"/>
              <a:buChar char="§"/>
            </a:pPr>
            <a:r>
              <a:rPr lang="en-US" sz="2800" smtClean="0"/>
              <a:t>When did she live</a:t>
            </a:r>
          </a:p>
          <a:p>
            <a:pPr eaLnBrk="1" hangingPunct="1">
              <a:lnSpc>
                <a:spcPct val="90000"/>
              </a:lnSpc>
              <a:buFont typeface="Wingdings" pitchFamily="-108" charset="2"/>
              <a:buChar char="§"/>
            </a:pPr>
            <a:r>
              <a:rPr lang="en-US" sz="2800" smtClean="0"/>
              <a:t>Where did she live</a:t>
            </a:r>
          </a:p>
        </p:txBody>
      </p:sp>
    </p:spTree>
    <p:extLst>
      <p:ext uri="{BB962C8B-B14F-4D97-AF65-F5344CB8AC3E}">
        <p14:creationId xmlns:p14="http://schemas.microsoft.com/office/powerpoint/2010/main" val="2776459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Middle East and Islam in the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Find articles in the news about the Middle East and Islam</a:t>
            </a:r>
          </a:p>
          <a:p>
            <a:r>
              <a:rPr lang="en-US" dirty="0" smtClean="0"/>
              <a:t>Explain at least ONE of the articles:</a:t>
            </a:r>
          </a:p>
          <a:p>
            <a:pPr lvl="1"/>
            <a:r>
              <a:rPr lang="en-US" dirty="0" smtClean="0"/>
              <a:t>Where does it take place (picture)</a:t>
            </a:r>
          </a:p>
          <a:p>
            <a:pPr lvl="1"/>
            <a:r>
              <a:rPr lang="en-US" dirty="0" smtClean="0"/>
              <a:t>Who is involved</a:t>
            </a:r>
          </a:p>
          <a:p>
            <a:pPr lvl="1"/>
            <a:r>
              <a:rPr lang="en-US" dirty="0" smtClean="0"/>
              <a:t>What happened</a:t>
            </a:r>
          </a:p>
          <a:p>
            <a:pPr lvl="1"/>
            <a:r>
              <a:rPr lang="en-US" dirty="0" smtClean="0"/>
              <a:t>Connection with what you are learning in history class</a:t>
            </a:r>
          </a:p>
          <a:p>
            <a:pPr lvl="1"/>
            <a:r>
              <a:rPr lang="en-US" dirty="0" smtClean="0"/>
              <a:t>Your opinion of the situation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504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Arabian Peninsula Before Muhammad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u="sng" dirty="0" smtClean="0"/>
              <a:t>Write and find pictures about the following (underline the words you use below):</a:t>
            </a:r>
          </a:p>
          <a:p>
            <a:pPr>
              <a:buNone/>
            </a:pPr>
            <a:endParaRPr lang="en-US" b="1" u="sng" dirty="0" smtClean="0"/>
          </a:p>
          <a:p>
            <a:pPr>
              <a:buFont typeface="Wingdings" pitchFamily="-108" charset="2"/>
              <a:buChar char="§"/>
            </a:pPr>
            <a:r>
              <a:rPr lang="en-US" dirty="0" smtClean="0"/>
              <a:t>Arabian </a:t>
            </a:r>
            <a:r>
              <a:rPr lang="en-US" dirty="0" smtClean="0"/>
              <a:t>Peninsula</a:t>
            </a:r>
          </a:p>
          <a:p>
            <a:pPr>
              <a:buFont typeface="Wingdings" pitchFamily="-108" charset="2"/>
              <a:buChar char="§"/>
            </a:pPr>
            <a:r>
              <a:rPr lang="en-US" dirty="0" smtClean="0"/>
              <a:t>Crossroads location</a:t>
            </a:r>
            <a:endParaRPr lang="en-US" dirty="0" smtClean="0"/>
          </a:p>
          <a:p>
            <a:pPr>
              <a:buFont typeface="Wingdings" pitchFamily="-108" charset="2"/>
              <a:buChar char="§"/>
            </a:pPr>
            <a:r>
              <a:rPr lang="en-US" dirty="0" smtClean="0"/>
              <a:t>Desert</a:t>
            </a:r>
          </a:p>
          <a:p>
            <a:pPr>
              <a:buFont typeface="Wingdings" pitchFamily="-108" charset="2"/>
              <a:buChar char="§"/>
            </a:pPr>
            <a:r>
              <a:rPr lang="en-US" dirty="0" smtClean="0"/>
              <a:t>Nomads</a:t>
            </a:r>
          </a:p>
          <a:p>
            <a:pPr>
              <a:buFont typeface="Wingdings" pitchFamily="-108" charset="2"/>
              <a:buChar char="§"/>
            </a:pPr>
            <a:r>
              <a:rPr lang="en-US" dirty="0" smtClean="0"/>
              <a:t>Oasis</a:t>
            </a:r>
          </a:p>
          <a:p>
            <a:pPr>
              <a:buFont typeface="Wingdings" pitchFamily="-108" charset="2"/>
              <a:buChar char="§"/>
            </a:pPr>
            <a:r>
              <a:rPr lang="en-US" dirty="0" smtClean="0"/>
              <a:t>Clans/Tribes</a:t>
            </a:r>
          </a:p>
          <a:p>
            <a:pPr>
              <a:buFont typeface="Wingdings" pitchFamily="-108" charset="2"/>
              <a:buChar char="§"/>
            </a:pPr>
            <a:r>
              <a:rPr lang="en-US" dirty="0" err="1" smtClean="0"/>
              <a:t>Kaaba</a:t>
            </a:r>
            <a:endParaRPr lang="en-US" dirty="0" smtClean="0"/>
          </a:p>
          <a:p>
            <a:pPr>
              <a:buFont typeface="Wingdings" pitchFamily="-108" charset="2"/>
              <a:buChar char="§"/>
            </a:pPr>
            <a:r>
              <a:rPr lang="en-US" dirty="0" smtClean="0"/>
              <a:t>Polytheism</a:t>
            </a:r>
          </a:p>
          <a:p>
            <a:pPr>
              <a:buFont typeface="Wingdings" pitchFamily="-108" charset="2"/>
              <a:buChar char="§"/>
            </a:pPr>
            <a:r>
              <a:rPr lang="en-US" dirty="0" smtClean="0"/>
              <a:t>Mecca</a:t>
            </a:r>
          </a:p>
        </p:txBody>
      </p:sp>
    </p:spTree>
    <p:extLst>
      <p:ext uri="{BB962C8B-B14F-4D97-AF65-F5344CB8AC3E}">
        <p14:creationId xmlns:p14="http://schemas.microsoft.com/office/powerpoint/2010/main" val="1925656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#2: </a:t>
            </a:r>
            <a:r>
              <a:rPr lang="en-US" b="1" u="sng" dirty="0" smtClean="0"/>
              <a:t>Muhammad’s Early Life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>
              <a:buFontTx/>
              <a:buNone/>
            </a:pPr>
            <a:r>
              <a:rPr lang="en-US" sz="3600" b="1" dirty="0" smtClean="0"/>
              <a:t>              </a:t>
            </a:r>
            <a:r>
              <a:rPr lang="en-US" sz="3600" b="1" u="sng" dirty="0" smtClean="0"/>
              <a:t>Muhammad’s Early Life: pg. 59</a:t>
            </a:r>
          </a:p>
          <a:p>
            <a:pPr eaLnBrk="1" hangingPunct="1">
              <a:buFontTx/>
              <a:buNone/>
            </a:pPr>
            <a:endParaRPr lang="en-US" sz="2800" b="1" u="sng" dirty="0" smtClean="0"/>
          </a:p>
          <a:p>
            <a:pPr>
              <a:buNone/>
            </a:pPr>
            <a:r>
              <a:rPr lang="en-US" sz="2800" b="1" u="sng" dirty="0" smtClean="0"/>
              <a:t>Write and find pictures about the following (underline the words you use below):</a:t>
            </a:r>
          </a:p>
          <a:p>
            <a:pPr eaLnBrk="1" hangingPunct="1">
              <a:buFontTx/>
              <a:buNone/>
            </a:pPr>
            <a:endParaRPr lang="en-US" sz="2800" b="1" u="sng" dirty="0" smtClean="0"/>
          </a:p>
          <a:p>
            <a:pPr eaLnBrk="1" hangingPunct="1">
              <a:buFont typeface="Wingdings" pitchFamily="-108" charset="2"/>
              <a:buChar char="§"/>
            </a:pPr>
            <a:r>
              <a:rPr lang="en-US" sz="2800" dirty="0" smtClean="0"/>
              <a:t>Birth</a:t>
            </a:r>
          </a:p>
          <a:p>
            <a:pPr eaLnBrk="1" hangingPunct="1">
              <a:buFont typeface="Wingdings" pitchFamily="-108" charset="2"/>
              <a:buChar char="§"/>
            </a:pPr>
            <a:r>
              <a:rPr lang="en-US" sz="2800" dirty="0" smtClean="0"/>
              <a:t>Muhammad</a:t>
            </a:r>
          </a:p>
          <a:p>
            <a:pPr eaLnBrk="1" hangingPunct="1">
              <a:buFont typeface="Wingdings" pitchFamily="-108" charset="2"/>
              <a:buChar char="§"/>
            </a:pPr>
            <a:r>
              <a:rPr lang="en-US" sz="2800" dirty="0" smtClean="0"/>
              <a:t>Orphan</a:t>
            </a:r>
          </a:p>
          <a:p>
            <a:pPr eaLnBrk="1" hangingPunct="1">
              <a:buFont typeface="Wingdings" pitchFamily="-108" charset="2"/>
              <a:buChar char="§"/>
            </a:pPr>
            <a:r>
              <a:rPr lang="en-US" sz="2800" dirty="0" smtClean="0"/>
              <a:t>Trader</a:t>
            </a:r>
          </a:p>
          <a:p>
            <a:pPr eaLnBrk="1" hangingPunct="1">
              <a:buFont typeface="Wingdings" pitchFamily="-108" charset="2"/>
              <a:buChar char="§"/>
            </a:pPr>
            <a:r>
              <a:rPr lang="en-US" sz="2800" dirty="0" smtClean="0"/>
              <a:t>Caravan</a:t>
            </a:r>
          </a:p>
          <a:p>
            <a:pPr eaLnBrk="1" hangingPunct="1">
              <a:buFont typeface="Wingdings" pitchFamily="-108" charset="2"/>
              <a:buChar char="§"/>
            </a:pPr>
            <a:r>
              <a:rPr lang="en-US" sz="2800" dirty="0" smtClean="0"/>
              <a:t>Uncle</a:t>
            </a:r>
          </a:p>
          <a:p>
            <a:pPr eaLnBrk="1" hangingPunct="1">
              <a:buFont typeface="Wingdings" pitchFamily="-108" charset="2"/>
              <a:buChar char="§"/>
            </a:pPr>
            <a:r>
              <a:rPr lang="en-US" sz="2800" dirty="0" smtClean="0"/>
              <a:t>Married</a:t>
            </a:r>
          </a:p>
          <a:p>
            <a:pPr eaLnBrk="1" hangingPunct="1">
              <a:buFont typeface="Wingdings" pitchFamily="-108" charset="2"/>
              <a:buChar char="§"/>
            </a:pPr>
            <a:r>
              <a:rPr lang="en-US" sz="2800" dirty="0" err="1" smtClean="0"/>
              <a:t>Khadajah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433602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Slide #3 </a:t>
            </a:r>
            <a:r>
              <a:rPr lang="en-US" b="1" u="sng" dirty="0" smtClean="0"/>
              <a:t>Muhammad Becomes a </a:t>
            </a:r>
            <a:r>
              <a:rPr lang="en-US" b="1" u="sng" dirty="0" smtClean="0"/>
              <a:t>Prophet</a:t>
            </a:r>
            <a:r>
              <a:rPr lang="en-US" dirty="0" smtClean="0"/>
              <a:t>:</a:t>
            </a:r>
            <a:endParaRPr lang="en-US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Tx/>
              <a:buNone/>
            </a:pPr>
            <a:r>
              <a:rPr lang="en-US" sz="2800" dirty="0" smtClean="0"/>
              <a:t>         </a:t>
            </a:r>
            <a:r>
              <a:rPr lang="en-US" sz="2800" b="1" u="sng" dirty="0" smtClean="0"/>
              <a:t>Muhammad Becomes a </a:t>
            </a:r>
            <a:r>
              <a:rPr lang="en-US" sz="2800" b="1" u="sng" dirty="0" smtClean="0"/>
              <a:t>Prophet, </a:t>
            </a:r>
            <a:r>
              <a:rPr lang="en-US" sz="2800" b="1" u="sng" dirty="0" smtClean="0"/>
              <a:t>pg. 60</a:t>
            </a:r>
          </a:p>
          <a:p>
            <a:pPr eaLnBrk="1" hangingPunct="1">
              <a:buFont typeface="Wingdings" pitchFamily="-108" charset="2"/>
              <a:buChar char="v"/>
            </a:pPr>
            <a:r>
              <a:rPr lang="en-US" sz="2800" b="1" i="1" dirty="0" smtClean="0"/>
              <a:t>Explain and </a:t>
            </a:r>
            <a:r>
              <a:rPr lang="en-US" sz="2800" b="1" i="1" dirty="0" smtClean="0"/>
              <a:t>find pictures about</a:t>
            </a:r>
          </a:p>
          <a:p>
            <a:pPr eaLnBrk="1" hangingPunct="1">
              <a:buFont typeface="Wingdings" pitchFamily="-108" charset="2"/>
              <a:buChar char="v"/>
            </a:pPr>
            <a:endParaRPr lang="en-US" sz="2800" b="1" i="1" dirty="0" smtClean="0"/>
          </a:p>
          <a:p>
            <a:pPr eaLnBrk="1" hangingPunct="1">
              <a:buFont typeface="Wingdings" pitchFamily="-108" charset="2"/>
              <a:buChar char="§"/>
            </a:pPr>
            <a:r>
              <a:rPr lang="en-US" sz="2800" dirty="0" smtClean="0"/>
              <a:t>Muhammad meditated and fasted in a </a:t>
            </a:r>
            <a:r>
              <a:rPr lang="en-US" sz="2800" b="1" u="sng" dirty="0" smtClean="0"/>
              <a:t>cave </a:t>
            </a:r>
            <a:r>
              <a:rPr lang="en-US" sz="2800" dirty="0" smtClean="0"/>
              <a:t>(40 years old)</a:t>
            </a:r>
          </a:p>
          <a:p>
            <a:pPr eaLnBrk="1" hangingPunct="1">
              <a:buFont typeface="Wingdings" pitchFamily="-108" charset="2"/>
              <a:buChar char="§"/>
            </a:pPr>
            <a:r>
              <a:rPr lang="en-US" sz="2800" dirty="0" smtClean="0"/>
              <a:t>The </a:t>
            </a:r>
            <a:r>
              <a:rPr lang="en-US" sz="2800" b="1" u="sng" dirty="0" smtClean="0"/>
              <a:t>angel Gabriel </a:t>
            </a:r>
            <a:r>
              <a:rPr lang="en-US" sz="2800" dirty="0" smtClean="0"/>
              <a:t>spoke to him</a:t>
            </a:r>
          </a:p>
          <a:p>
            <a:pPr eaLnBrk="1" hangingPunct="1">
              <a:buFont typeface="Wingdings" pitchFamily="-108" charset="2"/>
              <a:buChar char="§"/>
            </a:pPr>
            <a:r>
              <a:rPr lang="en-US" sz="2800" dirty="0" smtClean="0"/>
              <a:t>Recite</a:t>
            </a:r>
          </a:p>
          <a:p>
            <a:pPr eaLnBrk="1" hangingPunct="1">
              <a:buFont typeface="Wingdings" pitchFamily="-108" charset="2"/>
              <a:buChar char="§"/>
            </a:pPr>
            <a:r>
              <a:rPr lang="en-US" sz="2800" dirty="0" smtClean="0"/>
              <a:t>He received </a:t>
            </a:r>
            <a:r>
              <a:rPr lang="en-US" sz="2800" b="1" u="sng" dirty="0" smtClean="0"/>
              <a:t>messages</a:t>
            </a:r>
            <a:r>
              <a:rPr lang="en-US" sz="2800" dirty="0" smtClean="0"/>
              <a:t> from </a:t>
            </a:r>
            <a:r>
              <a:rPr lang="en-US" sz="2800" b="1" u="sng" dirty="0" smtClean="0"/>
              <a:t>Allah</a:t>
            </a:r>
          </a:p>
          <a:p>
            <a:pPr eaLnBrk="1" hangingPunct="1">
              <a:buFont typeface="Wingdings" pitchFamily="-108" charset="2"/>
              <a:buChar char="§"/>
            </a:pPr>
            <a:r>
              <a:rPr lang="en-US" sz="2800" dirty="0" smtClean="0"/>
              <a:t>Later, he recorded these messages in the </a:t>
            </a:r>
            <a:r>
              <a:rPr lang="en-US" sz="2800" b="1" u="sng" dirty="0" smtClean="0"/>
              <a:t>Qur’an</a:t>
            </a:r>
          </a:p>
          <a:p>
            <a:pPr eaLnBrk="1" hangingPunct="1">
              <a:buFont typeface="Wingdings" pitchFamily="-108" charset="2"/>
              <a:buChar char="§"/>
            </a:pPr>
            <a:r>
              <a:rPr lang="en-US" sz="2800" b="1" u="sng" dirty="0" smtClean="0"/>
              <a:t>People of the Book</a:t>
            </a:r>
          </a:p>
          <a:p>
            <a:pPr eaLnBrk="1" hangingPunct="1">
              <a:buFont typeface="Wingdings" pitchFamily="-108" charset="2"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031596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#4 </a:t>
            </a:r>
            <a:r>
              <a:rPr lang="en-US" b="1" u="sng" dirty="0" smtClean="0"/>
              <a:t>Muhammad receives opposition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b="1" u="sng" dirty="0" smtClean="0"/>
              <a:t>Muhammad receives opposition, pg. 61-63</a:t>
            </a:r>
          </a:p>
          <a:p>
            <a:pPr>
              <a:buFont typeface="Wingdings" pitchFamily="-108" charset="2"/>
              <a:buChar char="v"/>
            </a:pPr>
            <a:r>
              <a:rPr lang="en-US" b="1" i="1" dirty="0" smtClean="0"/>
              <a:t>Write and find pictures about</a:t>
            </a:r>
          </a:p>
          <a:p>
            <a:pPr>
              <a:buFont typeface="Wingdings" pitchFamily="-108" charset="2"/>
              <a:buChar char="v"/>
            </a:pPr>
            <a:endParaRPr lang="en-US" b="1" i="1" dirty="0" smtClean="0"/>
          </a:p>
          <a:p>
            <a:pPr>
              <a:buFont typeface="Wingdings" pitchFamily="-108" charset="2"/>
              <a:buChar char="§"/>
            </a:pPr>
            <a:r>
              <a:rPr lang="en-US" dirty="0" err="1" smtClean="0"/>
              <a:t>Kaaba</a:t>
            </a:r>
            <a:endParaRPr lang="en-US" dirty="0" smtClean="0"/>
          </a:p>
          <a:p>
            <a:pPr>
              <a:buFont typeface="Wingdings" pitchFamily="-108" charset="2"/>
              <a:buChar char="§"/>
            </a:pPr>
            <a:r>
              <a:rPr lang="en-US" dirty="0" smtClean="0"/>
              <a:t>Idols destroyed</a:t>
            </a:r>
          </a:p>
          <a:p>
            <a:pPr>
              <a:buFont typeface="Wingdings" pitchFamily="-108" charset="2"/>
              <a:buChar char="§"/>
            </a:pPr>
            <a:r>
              <a:rPr lang="en-US" dirty="0" smtClean="0"/>
              <a:t>Wealthy merchants</a:t>
            </a:r>
          </a:p>
          <a:p>
            <a:pPr>
              <a:buFont typeface="Wingdings" pitchFamily="-108" charset="2"/>
              <a:buChar char="§"/>
            </a:pPr>
            <a:r>
              <a:rPr lang="en-US" dirty="0" smtClean="0"/>
              <a:t>Rejected </a:t>
            </a:r>
          </a:p>
          <a:p>
            <a:pPr>
              <a:buFont typeface="Wingdings" pitchFamily="-108" charset="2"/>
              <a:buChar char="§"/>
            </a:pPr>
            <a:r>
              <a:rPr lang="en-US" dirty="0" smtClean="0"/>
              <a:t>Plot to kill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709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#5: Hegira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b="1" u="sng" dirty="0" smtClean="0"/>
              <a:t>Hegira, pg. 62 and 63</a:t>
            </a:r>
          </a:p>
          <a:p>
            <a:pPr>
              <a:buFont typeface="Wingdings" pitchFamily="-108" charset="2"/>
              <a:buChar char="v"/>
            </a:pPr>
            <a:r>
              <a:rPr lang="en-US" b="1" i="1" dirty="0" smtClean="0"/>
              <a:t>Write and find pictures about</a:t>
            </a:r>
          </a:p>
          <a:p>
            <a:pPr>
              <a:buFont typeface="Wingdings" pitchFamily="-108" charset="2"/>
              <a:buChar char="v"/>
            </a:pPr>
            <a:endParaRPr lang="en-US" b="1" i="1" dirty="0" smtClean="0"/>
          </a:p>
          <a:p>
            <a:pPr>
              <a:buFont typeface="Wingdings" pitchFamily="-108" charset="2"/>
              <a:buChar char="§"/>
            </a:pPr>
            <a:r>
              <a:rPr lang="en-US" dirty="0" smtClean="0"/>
              <a:t>Flee</a:t>
            </a:r>
          </a:p>
          <a:p>
            <a:pPr>
              <a:buFont typeface="Wingdings" pitchFamily="-108" charset="2"/>
              <a:buChar char="§"/>
            </a:pPr>
            <a:r>
              <a:rPr lang="en-US" dirty="0" smtClean="0"/>
              <a:t>Medina “the Prophet’s City”</a:t>
            </a:r>
          </a:p>
          <a:p>
            <a:pPr>
              <a:buFont typeface="Wingdings" pitchFamily="-108" charset="2"/>
              <a:buChar char="§"/>
            </a:pPr>
            <a:r>
              <a:rPr lang="en-US" dirty="0" smtClean="0"/>
              <a:t>622 AD</a:t>
            </a:r>
          </a:p>
          <a:p>
            <a:pPr>
              <a:buFont typeface="Wingdings" pitchFamily="-108" charset="2"/>
              <a:buChar char="§"/>
            </a:pPr>
            <a:r>
              <a:rPr lang="en-US" dirty="0" smtClean="0"/>
              <a:t>Hegira</a:t>
            </a:r>
          </a:p>
          <a:p>
            <a:pPr>
              <a:buFont typeface="Wingdings" pitchFamily="-108" charset="2"/>
              <a:buChar char="§"/>
            </a:pPr>
            <a:r>
              <a:rPr lang="en-US" dirty="0" smtClean="0"/>
              <a:t>Battles </a:t>
            </a:r>
          </a:p>
          <a:p>
            <a:pPr>
              <a:buFont typeface="Wingdings" pitchFamily="-108" charset="2"/>
              <a:buChar char="§"/>
            </a:pPr>
            <a:r>
              <a:rPr lang="en-US" dirty="0" smtClean="0"/>
              <a:t>Mecca as the “Holy City”</a:t>
            </a:r>
          </a:p>
          <a:p>
            <a:pPr>
              <a:buFont typeface="Wingdings" pitchFamily="-108" charset="2"/>
              <a:buChar char="§"/>
            </a:pPr>
            <a:r>
              <a:rPr lang="en-US" dirty="0" smtClean="0"/>
              <a:t>Died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589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Slide #</a:t>
            </a:r>
            <a:r>
              <a:rPr lang="en-US" dirty="0" smtClean="0"/>
              <a:t>6-7: </a:t>
            </a:r>
            <a:r>
              <a:rPr lang="en-US" dirty="0" smtClean="0"/>
              <a:t>Teachings of Islam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ctr" eaLnBrk="1" hangingPunct="1">
              <a:buFontTx/>
              <a:buNone/>
            </a:pPr>
            <a:r>
              <a:rPr lang="en-US" b="1" dirty="0" smtClean="0"/>
              <a:t>Teachings of  </a:t>
            </a:r>
            <a:r>
              <a:rPr lang="en-US" b="1" u="sng" dirty="0" err="1" smtClean="0"/>
              <a:t>Isalm</a:t>
            </a:r>
            <a:r>
              <a:rPr lang="en-US" b="1" u="sng" dirty="0" smtClean="0"/>
              <a:t>, pg. 66-69</a:t>
            </a:r>
          </a:p>
          <a:p>
            <a:pPr>
              <a:buNone/>
            </a:pPr>
            <a:r>
              <a:rPr lang="en-US" b="1" i="1" dirty="0" smtClean="0"/>
              <a:t>Explain their importance and </a:t>
            </a:r>
            <a:r>
              <a:rPr lang="en-US" b="1" i="1" dirty="0" smtClean="0"/>
              <a:t>find pictures about</a:t>
            </a:r>
          </a:p>
          <a:p>
            <a:r>
              <a:rPr lang="en-US" dirty="0" smtClean="0"/>
              <a:t>Monotheism</a:t>
            </a:r>
          </a:p>
          <a:p>
            <a:r>
              <a:rPr lang="en-US" dirty="0" err="1" smtClean="0"/>
              <a:t>Sunnah</a:t>
            </a:r>
            <a:endParaRPr lang="en-US" dirty="0" smtClean="0"/>
          </a:p>
          <a:p>
            <a:r>
              <a:rPr lang="en-US" dirty="0" err="1" smtClean="0"/>
              <a:t>Shariah</a:t>
            </a:r>
            <a:endParaRPr lang="en-US" dirty="0" smtClean="0"/>
          </a:p>
          <a:p>
            <a:r>
              <a:rPr lang="en-US" dirty="0" smtClean="0"/>
              <a:t>Five Pillars of Faith</a:t>
            </a:r>
          </a:p>
          <a:p>
            <a:r>
              <a:rPr lang="en-US" dirty="0" smtClean="0"/>
              <a:t>Mosque</a:t>
            </a:r>
          </a:p>
        </p:txBody>
      </p:sp>
    </p:spTree>
    <p:extLst>
      <p:ext uri="{BB962C8B-B14F-4D97-AF65-F5344CB8AC3E}">
        <p14:creationId xmlns:p14="http://schemas.microsoft.com/office/powerpoint/2010/main" val="1580359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Slide </a:t>
            </a:r>
            <a:r>
              <a:rPr lang="en-US" dirty="0" smtClean="0"/>
              <a:t>#9</a:t>
            </a:r>
            <a:endParaRPr lang="en-US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153400" cy="4114800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en-US" b="1" u="sng" dirty="0" smtClean="0"/>
              <a:t>Three Religions, pg. 60</a:t>
            </a:r>
          </a:p>
          <a:p>
            <a:pPr eaLnBrk="1" hangingPunct="1">
              <a:buFontTx/>
              <a:buNone/>
            </a:pPr>
            <a:endParaRPr lang="en-US" b="1" u="sng" dirty="0" smtClean="0"/>
          </a:p>
          <a:p>
            <a:pPr marL="0" indent="0" eaLnBrk="1" hangingPunct="1">
              <a:buNone/>
            </a:pPr>
            <a:r>
              <a:rPr lang="en-US" dirty="0" smtClean="0"/>
              <a:t>Find the picture of the Torah, Bible and Qur’an</a:t>
            </a:r>
          </a:p>
          <a:p>
            <a:pPr eaLnBrk="1" hangingPunct="1">
              <a:buFont typeface="Wingdings" pitchFamily="-108" charset="2"/>
              <a:buChar char="§"/>
            </a:pPr>
            <a:r>
              <a:rPr lang="en-US" dirty="0" smtClean="0"/>
              <a:t>Explain which book belongs to which followers</a:t>
            </a:r>
          </a:p>
          <a:p>
            <a:pPr eaLnBrk="1" hangingPunct="1">
              <a:buFont typeface="Wingdings" pitchFamily="-108" charset="2"/>
              <a:buChar char="§"/>
            </a:pPr>
            <a:r>
              <a:rPr lang="en-US" b="1" u="sng" dirty="0" smtClean="0"/>
              <a:t>EXPLAIN WHAT THEY HAVE IN COMMON</a:t>
            </a:r>
          </a:p>
        </p:txBody>
      </p:sp>
    </p:spTree>
    <p:extLst>
      <p:ext uri="{BB962C8B-B14F-4D97-AF65-F5344CB8AC3E}">
        <p14:creationId xmlns:p14="http://schemas.microsoft.com/office/powerpoint/2010/main" val="2744608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Slide </a:t>
            </a:r>
            <a:r>
              <a:rPr lang="en-US" dirty="0" smtClean="0"/>
              <a:t>#10</a:t>
            </a:r>
            <a:endParaRPr lang="en-US" dirty="0" smtClean="0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229600" cy="4525963"/>
          </a:xfrm>
        </p:spPr>
        <p:txBody>
          <a:bodyPr>
            <a:normAutofit fontScale="92500"/>
          </a:bodyPr>
          <a:lstStyle/>
          <a:p>
            <a:pPr eaLnBrk="1" hangingPunct="1">
              <a:buFontTx/>
              <a:buNone/>
            </a:pPr>
            <a:r>
              <a:rPr lang="en-US" dirty="0" smtClean="0"/>
              <a:t>                   </a:t>
            </a:r>
            <a:r>
              <a:rPr lang="en-US" b="1" u="sng" dirty="0" smtClean="0"/>
              <a:t>The </a:t>
            </a:r>
            <a:r>
              <a:rPr lang="en-US" b="1" u="sng" dirty="0" err="1" smtClean="0"/>
              <a:t>Kaaba</a:t>
            </a:r>
            <a:r>
              <a:rPr lang="en-US" b="1" u="sng" dirty="0" smtClean="0"/>
              <a:t> (Shrine), pg. 62</a:t>
            </a:r>
          </a:p>
          <a:p>
            <a:pPr eaLnBrk="1" hangingPunct="1">
              <a:buFont typeface="Wingdings" pitchFamily="-108" charset="2"/>
              <a:buChar char="§"/>
            </a:pPr>
            <a:r>
              <a:rPr lang="en-US" dirty="0" smtClean="0"/>
              <a:t>Find a picture of the </a:t>
            </a:r>
            <a:r>
              <a:rPr lang="en-US" dirty="0" err="1" smtClean="0"/>
              <a:t>Kaaba</a:t>
            </a:r>
            <a:endParaRPr lang="en-US" dirty="0" smtClean="0"/>
          </a:p>
          <a:p>
            <a:pPr eaLnBrk="1" hangingPunct="1">
              <a:buFont typeface="Wingdings" pitchFamily="-108" charset="2"/>
              <a:buChar char="§"/>
            </a:pPr>
            <a:r>
              <a:rPr lang="en-US" dirty="0" smtClean="0"/>
              <a:t>EXPLAIN WHAT IT IS AND WHY ITS IMPORTANT</a:t>
            </a:r>
          </a:p>
          <a:p>
            <a:pPr>
              <a:buFont typeface="Wingdings" pitchFamily="-108" charset="2"/>
              <a:buChar char="§"/>
            </a:pPr>
            <a:r>
              <a:rPr lang="en-US" dirty="0" smtClean="0"/>
              <a:t>Located in Mecca</a:t>
            </a:r>
          </a:p>
          <a:p>
            <a:pPr>
              <a:buFont typeface="Wingdings" pitchFamily="-108" charset="2"/>
              <a:buChar char="§"/>
            </a:pPr>
            <a:r>
              <a:rPr lang="en-US" dirty="0" smtClean="0"/>
              <a:t>A place at Muslims worship Allah</a:t>
            </a:r>
          </a:p>
          <a:p>
            <a:pPr lvl="1">
              <a:buFont typeface="Wingdings" pitchFamily="-108" charset="2"/>
              <a:buChar char="§"/>
            </a:pPr>
            <a:endParaRPr lang="en-US" dirty="0" smtClean="0"/>
          </a:p>
          <a:p>
            <a:pPr eaLnBrk="1" hangingPunct="1">
              <a:buFont typeface="Wingdings" pitchFamily="-108" charset="2"/>
              <a:buNone/>
            </a:pPr>
            <a:endParaRPr lang="en-US" dirty="0" smtClean="0"/>
          </a:p>
          <a:p>
            <a:pPr eaLnBrk="1" hangingPunct="1">
              <a:buFont typeface="Wingdings" pitchFamily="-108" charset="2"/>
              <a:buNone/>
            </a:pPr>
            <a:r>
              <a:rPr lang="en-US" dirty="0" smtClean="0">
                <a:hlinkClick r:id="rId3"/>
              </a:rPr>
              <a:t>  </a:t>
            </a:r>
            <a:r>
              <a:rPr lang="en-US" dirty="0" smtClean="0">
                <a:hlinkClick r:id="rId4"/>
              </a:rPr>
              <a:t> </a:t>
            </a:r>
            <a:endParaRPr lang="en-US" dirty="0" smtClean="0"/>
          </a:p>
          <a:p>
            <a:pPr eaLnBrk="1" hangingPunct="1">
              <a:buFont typeface="Wingdings" pitchFamily="-108" charset="2"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5485180"/>
              </p:ext>
            </p:extLst>
          </p:nvPr>
        </p:nvGraphicFramePr>
        <p:xfrm>
          <a:off x="381000" y="4495800"/>
          <a:ext cx="3711575" cy="188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Bitmap Image" r:id="rId5" imgW="1209524" imgH="1276190" progId="Paint.Picture">
                  <p:embed/>
                </p:oleObj>
              </mc:Choice>
              <mc:Fallback>
                <p:oleObj name="Bitmap Image" r:id="rId5" imgW="1209524" imgH="127619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495800"/>
                        <a:ext cx="3711575" cy="188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1118461"/>
              </p:ext>
            </p:extLst>
          </p:nvPr>
        </p:nvGraphicFramePr>
        <p:xfrm>
          <a:off x="4953000" y="4343400"/>
          <a:ext cx="4010025" cy="233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Bitmap Image" r:id="rId7" imgW="1095528" imgH="1171429" progId="Paint.Picture">
                  <p:embed/>
                </p:oleObj>
              </mc:Choice>
              <mc:Fallback>
                <p:oleObj name="Bitmap Image" r:id="rId7" imgW="1095528" imgH="1171429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4343400"/>
                        <a:ext cx="4010025" cy="2333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93438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455</Words>
  <Application>Microsoft Office PowerPoint</Application>
  <PresentationFormat>On-screen Show (4:3)</PresentationFormat>
  <Paragraphs>108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Bitmap Image</vt:lpstr>
      <vt:lpstr>Origins of Islam Storyboard Directions</vt:lpstr>
      <vt:lpstr>Arabian Peninsula Before Muhammad</vt:lpstr>
      <vt:lpstr>Slide #2: Muhammad’s Early Life</vt:lpstr>
      <vt:lpstr>Slide #3 Muhammad Becomes a Prophet:</vt:lpstr>
      <vt:lpstr>Slide #4 Muhammad receives opposition:</vt:lpstr>
      <vt:lpstr>Slide #5: Hegira</vt:lpstr>
      <vt:lpstr>Slide #6-7: Teachings of Islam</vt:lpstr>
      <vt:lpstr>Slide #9</vt:lpstr>
      <vt:lpstr>Slide #10</vt:lpstr>
      <vt:lpstr>Slide #11</vt:lpstr>
      <vt:lpstr>Slide #12</vt:lpstr>
      <vt:lpstr>Middle East and Islam in the NEWS</vt:lpstr>
    </vt:vector>
  </TitlesOfParts>
  <Company>San Diego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Beginning of Islam Storyboard Directions</dc:title>
  <dc:creator>Christine Miller</dc:creator>
  <cp:lastModifiedBy>Christine Miller</cp:lastModifiedBy>
  <cp:revision>6</cp:revision>
  <cp:lastPrinted>2012-12-04T20:10:23Z</cp:lastPrinted>
  <dcterms:created xsi:type="dcterms:W3CDTF">2012-12-04T15:38:42Z</dcterms:created>
  <dcterms:modified xsi:type="dcterms:W3CDTF">2012-12-04T20:23:07Z</dcterms:modified>
</cp:coreProperties>
</file>